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5"/>
  </p:notesMasterIdLst>
  <p:handoutMasterIdLst>
    <p:handoutMasterId r:id="rId226"/>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5" r:id="rId186"/>
    <p:sldId id="898" r:id="rId187"/>
    <p:sldId id="1161" r:id="rId188"/>
    <p:sldId id="1086" r:id="rId189"/>
    <p:sldId id="1278" r:id="rId190"/>
    <p:sldId id="1107" r:id="rId191"/>
    <p:sldId id="1089" r:id="rId192"/>
    <p:sldId id="1102" r:id="rId193"/>
    <p:sldId id="906" r:id="rId194"/>
    <p:sldId id="1224" r:id="rId195"/>
    <p:sldId id="452" r:id="rId196"/>
    <p:sldId id="1200" r:id="rId197"/>
    <p:sldId id="1201" r:id="rId198"/>
    <p:sldId id="1239" r:id="rId199"/>
    <p:sldId id="1112" r:id="rId200"/>
    <p:sldId id="1115" r:id="rId201"/>
    <p:sldId id="1234" r:id="rId202"/>
    <p:sldId id="1233" r:id="rId203"/>
    <p:sldId id="1241" r:id="rId204"/>
    <p:sldId id="1228" r:id="rId205"/>
    <p:sldId id="1229" r:id="rId206"/>
    <p:sldId id="1195" r:id="rId207"/>
    <p:sldId id="451" r:id="rId208"/>
    <p:sldId id="1243" r:id="rId209"/>
    <p:sldId id="1210" r:id="rId210"/>
    <p:sldId id="1211" r:id="rId211"/>
    <p:sldId id="1212" r:id="rId212"/>
    <p:sldId id="1213" r:id="rId213"/>
    <p:sldId id="1214" r:id="rId214"/>
    <p:sldId id="1215" r:id="rId215"/>
    <p:sldId id="1216" r:id="rId216"/>
    <p:sldId id="1217" r:id="rId217"/>
    <p:sldId id="1218" r:id="rId218"/>
    <p:sldId id="1219" r:id="rId219"/>
    <p:sldId id="1220" r:id="rId220"/>
    <p:sldId id="1221" r:id="rId221"/>
    <p:sldId id="1230" r:id="rId222"/>
    <p:sldId id="1222" r:id="rId223"/>
    <p:sldId id="1244" r:id="rId224"/>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1804" autoAdjust="0"/>
  </p:normalViewPr>
  <p:slideViewPr>
    <p:cSldViewPr>
      <p:cViewPr varScale="1">
        <p:scale>
          <a:sx n="71" d="100"/>
          <a:sy n="71" d="100"/>
        </p:scale>
        <p:origin x="1170" y="78"/>
      </p:cViewPr>
      <p:guideLst>
        <p:guide orient="horz" pos="2160"/>
        <p:guide pos="2880"/>
      </p:guideLst>
    </p:cSldViewPr>
  </p:slideViewPr>
  <p:outlineViewPr>
    <p:cViewPr>
      <p:scale>
        <a:sx n="33" d="100"/>
        <a:sy n="33" d="100"/>
      </p:scale>
      <p:origin x="0" y="-6696"/>
    </p:cViewPr>
    <p:sldLst>
      <p:sld r:id="rId1" collapse="1"/>
      <p:sld r:id="rId2" collapse="1"/>
      <p:sld r:id="rId3"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3" Type="http://schemas.openxmlformats.org/officeDocument/2006/relationships/slide" Target="slides/slide190.xml"/><Relationship Id="rId2" Type="http://schemas.openxmlformats.org/officeDocument/2006/relationships/slide" Target="slides/slide189.xml"/><Relationship Id="rId1" Type="http://schemas.openxmlformats.org/officeDocument/2006/relationships/slide" Target="slides/slide1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dirty="0">
                <a:latin typeface="Times New Roman" charset="0"/>
              </a:rPr>
              <a:t>Actions exist outside of the framework of a ‘main()’ function or routine, unlike conventional programming. Other purposes like file I/O, are left to the platform specific implementation of the model. </a:t>
            </a:r>
            <a:r>
              <a:rPr lang="en-US" dirty="0" err="1">
                <a:latin typeface="Times New Roman" charset="0"/>
              </a:rPr>
              <a:t>xtUML</a:t>
            </a:r>
            <a:r>
              <a:rPr lang="en-US" dirty="0">
                <a:latin typeface="Times New Roman" charset="0"/>
              </a:rPr>
              <a:t> is focused on the minimum set of specifications that form a functionally complete platform independent model.</a:t>
            </a:r>
          </a:p>
          <a:p>
            <a:endParaRPr lang="sv-SE"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dirty="0">
              <a:latin typeface="Times New Roman" charset="0"/>
            </a:endParaRPr>
          </a:p>
          <a:p>
            <a:r>
              <a:rPr lang="en-US" dirty="0">
                <a:latin typeface="Times New Roman" charset="0"/>
              </a:rPr>
              <a:t>The ‘select one’ construct is used when the target class (call) has a multiplicity of 1 or 0..1. Use the ‘select many’ construct when the multiplicity of the target class is 0..* or 1..*.</a:t>
            </a:r>
          </a:p>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186</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188</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189</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696880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190</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193</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199</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209</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220</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1/19/2021</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31.gif"/><Relationship Id="rId4" Type="http://schemas.openxmlformats.org/officeDocument/2006/relationships/image" Target="../media/image8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2289270" y="4798020"/>
            <a:ext cx="3505200" cy="1371600"/>
          </a:xfrm>
          <a:prstGeom prst="wedgeRectCallout">
            <a:avLst>
              <a:gd name="adj1" fmla="val 53045"/>
              <a:gd name="adj2" fmla="val -88208"/>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executes </a:t>
            </a:r>
            <a:r>
              <a:rPr lang="en-US" sz="2200" i="1" dirty="0"/>
              <a:t>only</a:t>
            </a:r>
            <a:r>
              <a:rPr lang="en-US" sz="2200" dirty="0"/>
              <a:t>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 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2. 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
        <p:nvSpPr>
          <p:cNvPr id="14" name="Rectangular Callout 3">
            <a:extLst>
              <a:ext uri="{FF2B5EF4-FFF2-40B4-BE49-F238E27FC236}">
                <a16:creationId xmlns:a16="http://schemas.microsoft.com/office/drawing/2014/main" id="{CE162850-F510-4A6F-B15F-BAACDC746BF3}"/>
              </a:ext>
            </a:extLst>
          </p:cNvPr>
          <p:cNvSpPr>
            <a:spLocks noChangeArrowheads="1"/>
          </p:cNvSpPr>
          <p:nvPr/>
        </p:nvSpPr>
        <p:spPr bwMode="auto">
          <a:xfrm>
            <a:off x="246306" y="3229852"/>
            <a:ext cx="3795563" cy="1036068"/>
          </a:xfrm>
          <a:prstGeom prst="wedgeRectCallout">
            <a:avLst>
              <a:gd name="adj1" fmla="val 2457"/>
              <a:gd name="adj2" fmla="val -100632"/>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does </a:t>
            </a:r>
            <a:r>
              <a:rPr lang="en-US" sz="2200" i="1" dirty="0"/>
              <a:t>not</a:t>
            </a:r>
            <a:r>
              <a:rPr lang="en-US" sz="2200" dirty="0"/>
              <a:t> execute upon synchronous  creation of an instance.</a:t>
            </a:r>
          </a:p>
        </p:txBody>
      </p:sp>
      <p:sp>
        <p:nvSpPr>
          <p:cNvPr id="15" name="TextBox 14">
            <a:extLst>
              <a:ext uri="{FF2B5EF4-FFF2-40B4-BE49-F238E27FC236}">
                <a16:creationId xmlns:a16="http://schemas.microsoft.com/office/drawing/2014/main" id="{F005F8B1-0A04-48A5-888B-8882828DE759}"/>
              </a:ext>
            </a:extLst>
          </p:cNvPr>
          <p:cNvSpPr txBox="1"/>
          <p:nvPr/>
        </p:nvSpPr>
        <p:spPr>
          <a:xfrm>
            <a:off x="1403849" y="1822641"/>
            <a:ext cx="1225918"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867400" y="1521440"/>
            <a:ext cx="3008671" cy="2132776"/>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CEFE4-C253-4F85-B48D-132DD405DC84}"/>
              </a:ext>
            </a:extLst>
          </p:cNvPr>
          <p:cNvPicPr>
            <a:picLocks noChangeAspect="1"/>
          </p:cNvPicPr>
          <p:nvPr/>
        </p:nvPicPr>
        <p:blipFill>
          <a:blip r:embed="rId2"/>
          <a:stretch>
            <a:fillRect/>
          </a:stretch>
        </p:blipFill>
        <p:spPr>
          <a:xfrm>
            <a:off x="12700" y="990600"/>
            <a:ext cx="5092700" cy="2808760"/>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103333"/>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Several action languages exist.  This section focuses on OAL.</a:t>
            </a:r>
          </a:p>
          <a:p>
            <a:pPr marL="0" indent="0"/>
            <a:endParaRPr lang="en-GB" dirty="0">
              <a:solidFill>
                <a:srgbClr val="000000"/>
              </a:solidFill>
            </a:endParaRPr>
          </a:p>
          <a:p>
            <a:pPr marL="0" indent="0"/>
            <a:r>
              <a:rPr lang="en-GB" dirty="0">
                <a:solidFill>
                  <a:srgbClr val="000000"/>
                </a:solidFill>
              </a:rPr>
              <a:t>A reference manual for OAL is available online and within the Help facility of BridgePoint.</a:t>
            </a:r>
            <a:br>
              <a:rPr lang="en-GB" dirty="0">
                <a:solidFill>
                  <a:srgbClr val="000000"/>
                </a:solidFill>
              </a:rPr>
            </a:br>
            <a:endParaRPr lang="en-GB" dirty="0">
              <a:solidFill>
                <a:srgbClr val="000000"/>
              </a:solidFill>
            </a:endParaRPr>
          </a:p>
          <a:p>
            <a:pPr marL="0" indent="0"/>
            <a:r>
              <a:rPr lang="en-GB" dirty="0">
                <a:solidFill>
                  <a:srgbClr val="000000"/>
                </a:solidFill>
              </a:rPr>
              <a:t>OAL is specific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23900" y="4419600"/>
            <a:ext cx="7696200" cy="1769715"/>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1600" b="1" dirty="0">
                <a:solidFill>
                  <a:srgbClr val="CC0066"/>
                </a:solidFill>
                <a:latin typeface="Courier New" charset="0"/>
                <a:ea typeface="Courier New" charset="0"/>
                <a:cs typeface="Courier New" charset="0"/>
              </a:rPr>
              <a:t>create object instance</a:t>
            </a:r>
            <a:r>
              <a:rPr lang="en-GB" sz="1600" b="1" dirty="0">
                <a:solidFill>
                  <a:srgbClr val="CC0099"/>
                </a:solidFill>
                <a:latin typeface="Courier New" charset="0"/>
                <a:ea typeface="Courier New" charset="0"/>
                <a:cs typeface="Courier New" charset="0"/>
              </a:rPr>
              <a:t> </a:t>
            </a:r>
            <a:r>
              <a:rPr lang="en-GB" sz="1600" b="1" dirty="0">
                <a:latin typeface="Courier New" charset="0"/>
                <a:ea typeface="Courier New" charset="0"/>
                <a:cs typeface="Courier New" charset="0"/>
              </a:rPr>
              <a:t>request </a:t>
            </a:r>
            <a:r>
              <a:rPr lang="en-GB" sz="1600" b="1" dirty="0">
                <a:solidFill>
                  <a:srgbClr val="CC0066"/>
                </a:solidFill>
                <a:latin typeface="Courier New" charset="0"/>
                <a:ea typeface="Courier New" charset="0"/>
                <a:cs typeface="Courier New" charset="0"/>
              </a:rPr>
              <a:t>of</a:t>
            </a:r>
            <a:r>
              <a:rPr lang="en-GB" sz="1600" b="1" dirty="0">
                <a:latin typeface="Courier New" charset="0"/>
                <a:ea typeface="Courier New" charset="0"/>
                <a:cs typeface="Courier New" charset="0"/>
              </a:rPr>
              <a:t> Request;</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select one </a:t>
            </a:r>
            <a:r>
              <a:rPr lang="en-GB" sz="1600" b="1" dirty="0">
                <a:latin typeface="Courier New" charset="0"/>
                <a:ea typeface="Courier New" charset="0"/>
                <a:cs typeface="Courier New" charset="0"/>
              </a:rPr>
              <a:t>channel </a:t>
            </a:r>
            <a:r>
              <a:rPr lang="en-GB" sz="1600" b="1" dirty="0">
                <a:solidFill>
                  <a:srgbClr val="CC0066"/>
                </a:solidFill>
                <a:latin typeface="Courier New" charset="0"/>
                <a:ea typeface="Courier New" charset="0"/>
                <a:cs typeface="Courier New" charset="0"/>
              </a:rPr>
              <a:t>related by </a:t>
            </a:r>
            <a:r>
              <a:rPr lang="en-GB" sz="1600" b="1" dirty="0">
                <a:latin typeface="Courier New" charset="0"/>
                <a:ea typeface="Courier New" charset="0"/>
                <a:cs typeface="Courier New" charset="0"/>
              </a:rPr>
              <a:t>device-&gt;Channel[R100.connects];</a:t>
            </a:r>
          </a:p>
          <a:p>
            <a:endParaRPr lang="en-GB" sz="1600" b="1" dirty="0">
              <a:latin typeface="Courier New" charset="0"/>
              <a:ea typeface="Courier New" charset="0"/>
              <a:cs typeface="Courier New" charset="0"/>
            </a:endParaRPr>
          </a:p>
          <a:p>
            <a:r>
              <a:rPr lang="en-GB" sz="1600" b="1" dirty="0" err="1">
                <a:latin typeface="Courier New" charset="0"/>
                <a:ea typeface="Courier New" charset="0"/>
                <a:cs typeface="Courier New" charset="0"/>
              </a:rPr>
              <a:t>device.priority</a:t>
            </a:r>
            <a:r>
              <a:rPr lang="en-GB" sz="1600" b="1" dirty="0">
                <a:latin typeface="Courier New" charset="0"/>
                <a:ea typeface="Courier New" charset="0"/>
                <a:cs typeface="Courier New" charset="0"/>
              </a:rPr>
              <a:t> = </a:t>
            </a:r>
            <a:r>
              <a:rPr lang="en-GB" sz="1600" b="1" dirty="0" err="1">
                <a:latin typeface="Courier New" charset="0"/>
                <a:ea typeface="Courier New" charset="0"/>
                <a:cs typeface="Courier New" charset="0"/>
              </a:rPr>
              <a:t>lastpriority</a:t>
            </a:r>
            <a:r>
              <a:rPr lang="en-GB" sz="1600" b="1" dirty="0">
                <a:latin typeface="Courier New" charset="0"/>
                <a:ea typeface="Courier New" charset="0"/>
                <a:cs typeface="Courier New" charset="0"/>
              </a:rPr>
              <a:t> + 1;</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generate</a:t>
            </a:r>
            <a:r>
              <a:rPr lang="en-GB" sz="1600" b="1" dirty="0">
                <a:latin typeface="Courier New" charset="0"/>
                <a:ea typeface="Courier New" charset="0"/>
                <a:cs typeface="Courier New" charset="0"/>
              </a:rPr>
              <a:t> Channel11:'host relinquish' </a:t>
            </a:r>
            <a:r>
              <a:rPr lang="en-GB" sz="1600" b="1" dirty="0">
                <a:solidFill>
                  <a:srgbClr val="CC0066"/>
                </a:solidFill>
                <a:latin typeface="Courier New" charset="0"/>
                <a:ea typeface="Courier New" charset="0"/>
                <a:cs typeface="Courier New" charset="0"/>
              </a:rPr>
              <a:t>to</a:t>
            </a:r>
            <a:r>
              <a:rPr lang="en-GB" sz="16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a:t>Boolean</a:t>
            </a:r>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 </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latin typeface="Courier New" panose="02070309020205020404" pitchFamily="49" charset="0"/>
                <a:cs typeface="Courier New" panose="02070309020205020404" pitchFamily="49" charset="0"/>
              </a:rPr>
              <a:t>empty</a:t>
            </a:r>
            <a:r>
              <a:rPr lang="en-US" dirty="0"/>
              <a:t> [&lt;instance handle&gt; | &lt;instance handle set&gt;]</a:t>
            </a:r>
          </a:p>
          <a:p>
            <a:pPr lvl="1"/>
            <a:r>
              <a:rPr lang="en-US" dirty="0">
                <a:latin typeface="Courier New" panose="02070309020205020404" pitchFamily="49" charset="0"/>
                <a:cs typeface="Courier New" panose="02070309020205020404" pitchFamily="49" charset="0"/>
              </a:rPr>
              <a:t>not_empty </a:t>
            </a:r>
            <a:r>
              <a:rPr lang="en-US" dirty="0"/>
              <a:t>[&lt;instance handle&gt; | &lt;instance handle set&gt;]</a:t>
            </a:r>
          </a:p>
          <a:p>
            <a:pPr lvl="1"/>
            <a:r>
              <a:rPr lang="en-US" dirty="0">
                <a:latin typeface="Courier New" panose="02070309020205020404" pitchFamily="49" charset="0"/>
                <a:cs typeface="Courier New" panose="02070309020205020404" pitchFamily="49" charset="0"/>
              </a:rPr>
              <a:t>cardinality</a:t>
            </a:r>
            <a:r>
              <a:rPr lang="en-US" dirty="0"/>
              <a:t> [&lt;instance handle&gt; | &lt;instance handle set&gt;]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a:latin typeface="Courier New" panose="02070309020205020404" pitchFamily="49" charset="0"/>
                <a:cs typeface="Courier New" panose="02070309020205020404" pitchFamily="49" charset="0"/>
              </a:rPr>
              <a:t>for each</a:t>
            </a:r>
            <a:r>
              <a:rPr lang="en-US" dirty="0">
                <a:solidFill>
                  <a:srgbClr val="FF0000"/>
                </a:solidFill>
              </a:rPr>
              <a:t> </a:t>
            </a:r>
            <a:r>
              <a:rPr lang="en-US" dirty="0"/>
              <a:t>to iterate over a collection.</a:t>
            </a:r>
          </a:p>
          <a:p>
            <a:endParaRPr lang="en-US" dirty="0"/>
          </a:p>
          <a:p>
            <a:r>
              <a:rPr lang="en-US" dirty="0"/>
              <a:t>A general-purpose </a:t>
            </a:r>
            <a:r>
              <a:rPr lang="en-US" dirty="0">
                <a:latin typeface="Courier New" panose="02070309020205020404" pitchFamily="49" charset="0"/>
                <a:cs typeface="Courier New" panose="02070309020205020404" pitchFamily="49" charset="0"/>
              </a:rPr>
              <a:t>while</a:t>
            </a:r>
            <a:r>
              <a:rPr lang="en-US" dirty="0"/>
              <a:t> loop is also provided. </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a:xfrm>
            <a:off x="762000" y="1219200"/>
            <a:ext cx="8077200" cy="2590800"/>
          </a:xfrm>
        </p:spPr>
        <p:txBody>
          <a:bodyPr/>
          <a:lstStyle/>
          <a:p>
            <a:pPr lvl="1"/>
            <a:r>
              <a:rPr lang="en-US" dirty="0"/>
              <a:t>Parameters are sent by:</a:t>
            </a:r>
          </a:p>
          <a:p>
            <a:pPr lvl="2"/>
            <a:r>
              <a:rPr lang="en-US" dirty="0"/>
              <a:t>Sending an event or interface message</a:t>
            </a:r>
          </a:p>
          <a:p>
            <a:pPr lvl="2"/>
            <a:r>
              <a:rPr lang="en-US" dirty="0"/>
              <a:t>Invoking a function or operation</a:t>
            </a:r>
          </a:p>
          <a:p>
            <a:pPr lvl="1"/>
            <a:r>
              <a:rPr lang="en-US" dirty="0"/>
              <a:t>Activities access received parameters using </a:t>
            </a:r>
            <a:r>
              <a:rPr lang="en-US" dirty="0">
                <a:latin typeface="Courier New" panose="02070309020205020404" pitchFamily="49" charset="0"/>
                <a:cs typeface="Courier New" panose="02070309020205020404" pitchFamily="49" charset="0"/>
              </a:rPr>
              <a:t>param</a:t>
            </a:r>
            <a:endParaRPr lang="en-US" dirty="0"/>
          </a:p>
          <a:p>
            <a:pPr lvl="2"/>
            <a:r>
              <a:rPr lang="en-US" dirty="0">
                <a:latin typeface="Courier New" panose="02070309020205020404" pitchFamily="49" charset="0"/>
                <a:cs typeface="Courier New" panose="02070309020205020404" pitchFamily="49" charset="0"/>
              </a:rPr>
              <a:t>param</a:t>
            </a:r>
            <a:r>
              <a:rPr lang="en-US" dirty="0"/>
              <a:t> is a pre-pended keyword</a:t>
            </a:r>
          </a:p>
          <a:p>
            <a:pPr lvl="1"/>
            <a:r>
              <a:rPr lang="en-US" dirty="0"/>
              <a:t>Parameters are tagged, </a:t>
            </a:r>
            <a:r>
              <a:rPr lang="en-US" i="1" dirty="0"/>
              <a:t>not</a:t>
            </a:r>
            <a:r>
              <a:rPr lang="en-US" dirty="0"/>
              <a:t> positional</a:t>
            </a:r>
          </a:p>
          <a:p>
            <a:pPr lvl="1">
              <a:buNone/>
            </a:pPr>
            <a:r>
              <a:rPr lang="en-US" dirty="0"/>
              <a:t>			</a:t>
            </a:r>
          </a:p>
        </p:txBody>
      </p:sp>
      <p:sp>
        <p:nvSpPr>
          <p:cNvPr id="182278" name="TextBox 5"/>
          <p:cNvSpPr txBox="1">
            <a:spLocks noChangeArrowheads="1"/>
          </p:cNvSpPr>
          <p:nvPr/>
        </p:nvSpPr>
        <p:spPr bwMode="auto">
          <a:xfrm>
            <a:off x="495300" y="4038600"/>
            <a:ext cx="8153399" cy="2123658"/>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bot.speak</a:t>
            </a:r>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message:”Hello</a:t>
            </a:r>
            <a:r>
              <a:rPr lang="en-US" sz="2200" b="1" dirty="0">
                <a:latin typeface="Courier New" charset="0"/>
                <a:ea typeface="Courier New" charset="0"/>
                <a:cs typeface="Courier New" charset="0"/>
              </a:rPr>
              <a:t>, how may I help?”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3706020" y="2652629"/>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
        <p:nvSpPr>
          <p:cNvPr id="13" name="AutoShape 4">
            <a:extLst>
              <a:ext uri="{FF2B5EF4-FFF2-40B4-BE49-F238E27FC236}">
                <a16:creationId xmlns:a16="http://schemas.microsoft.com/office/drawing/2014/main" id="{F3126691-E147-4ED6-B4E8-EE6C03DAB56D}"/>
              </a:ext>
            </a:extLst>
          </p:cNvPr>
          <p:cNvSpPr>
            <a:spLocks/>
          </p:cNvSpPr>
          <p:nvPr/>
        </p:nvSpPr>
        <p:spPr bwMode="auto">
          <a:xfrm rot="-5400000">
            <a:off x="6536563" y="1684958"/>
            <a:ext cx="357921" cy="1656556"/>
          </a:xfrm>
          <a:prstGeom prst="leftBrace">
            <a:avLst>
              <a:gd name="adj1" fmla="val 21892"/>
              <a:gd name="adj2" fmla="val 53412"/>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4" name="Text Box 6">
            <a:extLst>
              <a:ext uri="{FF2B5EF4-FFF2-40B4-BE49-F238E27FC236}">
                <a16:creationId xmlns:a16="http://schemas.microsoft.com/office/drawing/2014/main" id="{39CA2CAD-AE26-4220-8F43-E34DA0E6E946}"/>
              </a:ext>
            </a:extLst>
          </p:cNvPr>
          <p:cNvSpPr txBox="1">
            <a:spLocks noChangeArrowheads="1"/>
          </p:cNvSpPr>
          <p:nvPr/>
        </p:nvSpPr>
        <p:spPr bwMode="auto">
          <a:xfrm>
            <a:off x="4532313" y="3122145"/>
            <a:ext cx="2422525"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cxnSp>
        <p:nvCxnSpPr>
          <p:cNvPr id="3" name="Straight Connector 2">
            <a:extLst>
              <a:ext uri="{FF2B5EF4-FFF2-40B4-BE49-F238E27FC236}">
                <a16:creationId xmlns:a16="http://schemas.microsoft.com/office/drawing/2014/main" id="{837209FE-74ED-443D-AED8-32D71A4F187C}"/>
              </a:ext>
            </a:extLst>
          </p:cNvPr>
          <p:cNvCxnSpPr>
            <a:cxnSpLocks/>
          </p:cNvCxnSpPr>
          <p:nvPr/>
        </p:nvCxnSpPr>
        <p:spPr bwMode="auto">
          <a:xfrm flipV="1">
            <a:off x="6273121" y="2761603"/>
            <a:ext cx="447446" cy="42994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4" name="AutoShape 4"/>
          <p:cNvSpPr>
            <a:spLocks/>
          </p:cNvSpPr>
          <p:nvPr/>
        </p:nvSpPr>
        <p:spPr bwMode="auto">
          <a:xfrm rot="-5400000">
            <a:off x="6805612" y="1292225"/>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6745685" y="2380457"/>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4566" name="Text Box 6"/>
          <p:cNvSpPr txBox="1">
            <a:spLocks noChangeArrowheads="1"/>
          </p:cNvSpPr>
          <p:nvPr/>
        </p:nvSpPr>
        <p:spPr bwMode="auto">
          <a:xfrm>
            <a:off x="152400" y="3035300"/>
            <a:ext cx="8839200" cy="938719"/>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many</a:t>
            </a:r>
            <a:r>
              <a:rPr lang="en-US" sz="2200" b="1" dirty="0">
                <a:latin typeface="Courier New"/>
                <a:ea typeface="MS PGothic" pitchFamily="34" charset="-128"/>
                <a:cs typeface="Courier New"/>
              </a:rPr>
              <a:t> </a:t>
            </a:r>
            <a:r>
              <a:rPr lang="en-US" sz="2200" b="1" dirty="0" err="1">
                <a:latin typeface="Courier New"/>
                <a:ea typeface="MS PGothic" pitchFamily="34" charset="-128"/>
                <a:cs typeface="Courier New"/>
              </a:rPr>
              <a:t>highPoints</a:t>
            </a:r>
            <a:r>
              <a:rPr lang="en-US" sz="2200" b="1" dirty="0">
                <a:latin typeface="Courier New"/>
                <a:ea typeface="MS PGothic" pitchFamily="34" charset="-128"/>
                <a:cs typeface="Courier New"/>
              </a:rPr>
              <a:t> </a:t>
            </a:r>
            <a:r>
              <a:rPr lang="en-US" sz="2200" b="1" dirty="0">
                <a:solidFill>
                  <a:srgbClr val="CC0099"/>
                </a:solidFill>
                <a:latin typeface="Courier New"/>
                <a:ea typeface="MS PGothic" pitchFamily="34" charset="-128"/>
                <a:cs typeface="Courier New"/>
              </a:rPr>
              <a:t>from instances of</a:t>
            </a:r>
            <a:r>
              <a:rPr lang="en-US" sz="2200" b="1" dirty="0">
                <a:latin typeface="Courier New"/>
                <a:ea typeface="MS PGothic" pitchFamily="34" charset="-128"/>
                <a:cs typeface="Courier New"/>
              </a:rPr>
              <a:t> TrackPoint </a:t>
            </a:r>
          </a:p>
          <a:p>
            <a:pPr>
              <a:spcBef>
                <a:spcPct val="50000"/>
              </a:spcBef>
            </a:pPr>
            <a:r>
              <a:rPr lang="en-US" sz="2200" b="1" dirty="0">
                <a:solidFill>
                  <a:srgbClr val="CC0099"/>
                </a:solidFill>
                <a:latin typeface="Courier New"/>
                <a:ea typeface="MS PGothic" pitchFamily="34" charset="-128"/>
                <a:cs typeface="Courier New"/>
              </a:rPr>
              <a:t>  where</a:t>
            </a:r>
            <a:r>
              <a:rPr lang="en-US" sz="2200" b="1" dirty="0">
                <a:latin typeface="Courier New"/>
                <a:ea typeface="MS PGothic" pitchFamily="34" charset="-128"/>
                <a:cs typeface="Courier New"/>
              </a:rPr>
              <a:t> </a:t>
            </a:r>
            <a:r>
              <a:rPr lang="en-US" sz="2200" b="1" dirty="0" err="1">
                <a:solidFill>
                  <a:srgbClr val="CC0099"/>
                </a:solidFill>
                <a:latin typeface="Courier New"/>
                <a:ea typeface="MS PGothic" pitchFamily="34" charset="-128"/>
                <a:cs typeface="Courier New"/>
              </a:rPr>
              <a:t>selected</a:t>
            </a:r>
            <a:r>
              <a:rPr lang="en-US" sz="2200" b="1" dirty="0" err="1">
                <a:latin typeface="Courier New"/>
                <a:ea typeface="MS PGothic" pitchFamily="34" charset="-128"/>
                <a:cs typeface="Courier New"/>
              </a:rPr>
              <a:t>.altitude</a:t>
            </a:r>
            <a:r>
              <a:rPr lang="en-US" sz="2200" b="1" dirty="0">
                <a:latin typeface="Courier New"/>
                <a:ea typeface="MS PGothic" pitchFamily="34" charset="-128"/>
                <a:cs typeface="Courier New"/>
              </a:rPr>
              <a:t> &gt; 10000;</a:t>
            </a:r>
          </a:p>
        </p:txBody>
      </p:sp>
      <p:sp>
        <p:nvSpPr>
          <p:cNvPr id="194567" name="AutoShape 7"/>
          <p:cNvSpPr>
            <a:spLocks/>
          </p:cNvSpPr>
          <p:nvPr/>
        </p:nvSpPr>
        <p:spPr bwMode="auto">
          <a:xfrm rot="-5400000">
            <a:off x="3573465" y="1974850"/>
            <a:ext cx="396874" cy="4343397"/>
          </a:xfrm>
          <a:prstGeom prst="leftBrace">
            <a:avLst>
              <a:gd name="adj1" fmla="val 284766"/>
              <a:gd name="adj2" fmla="val 51528"/>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9" name="Text Box 9"/>
          <p:cNvSpPr txBox="1">
            <a:spLocks noChangeArrowheads="1"/>
          </p:cNvSpPr>
          <p:nvPr/>
        </p:nvSpPr>
        <p:spPr bwMode="auto">
          <a:xfrm>
            <a:off x="792165" y="2380457"/>
            <a:ext cx="3475036"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dirty="0">
                <a:ea typeface="MS PGothic" pitchFamily="34" charset="-128"/>
                <a:cs typeface="MS PGothic" pitchFamily="34" charset="-128"/>
              </a:rPr>
              <a:t>Resulting instance reference</a:t>
            </a:r>
          </a:p>
        </p:txBody>
      </p:sp>
      <p:sp>
        <p:nvSpPr>
          <p:cNvPr id="194570" name="AutoShape 10"/>
          <p:cNvSpPr>
            <a:spLocks/>
          </p:cNvSpPr>
          <p:nvPr/>
        </p:nvSpPr>
        <p:spPr bwMode="auto">
          <a:xfrm rot="-5400000">
            <a:off x="2361806" y="1679970"/>
            <a:ext cx="374650" cy="969169"/>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3033714" y="4454863"/>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177800" y="1662113"/>
            <a:ext cx="83439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any </a:t>
            </a:r>
            <a:r>
              <a:rPr lang="en-US" sz="2200" b="1" dirty="0">
                <a:latin typeface="Courier New"/>
                <a:ea typeface="MS PGothic" pitchFamily="34" charset="-128"/>
                <a:cs typeface="Courier New"/>
              </a:rPr>
              <a:t>point </a:t>
            </a:r>
            <a:r>
              <a:rPr lang="en-US" sz="2200" b="1" dirty="0">
                <a:solidFill>
                  <a:srgbClr val="CC0099"/>
                </a:solidFill>
                <a:latin typeface="Courier New"/>
                <a:ea typeface="MS PGothic" pitchFamily="34" charset="-128"/>
                <a:cs typeface="Courier New"/>
              </a:rPr>
              <a:t>from instances of </a:t>
            </a:r>
            <a:r>
              <a:rPr lang="en-US" sz="2200" b="1" dirty="0">
                <a:latin typeface="Courier New"/>
                <a:ea typeface="MS PGothic" pitchFamily="34" charset="-128"/>
                <a:cs typeface="Courier New"/>
              </a:rPr>
              <a:t>TrackPoint;</a:t>
            </a:r>
          </a:p>
        </p:txBody>
      </p:sp>
      <p:pic>
        <p:nvPicPr>
          <p:cNvPr id="7" name="Picture 6">
            <a:extLst>
              <a:ext uri="{FF2B5EF4-FFF2-40B4-BE49-F238E27FC236}">
                <a16:creationId xmlns:a16="http://schemas.microsoft.com/office/drawing/2014/main" id="{25631BB5-FD76-475C-B0B5-A64F3DF080E4}"/>
              </a:ext>
            </a:extLst>
          </p:cNvPr>
          <p:cNvPicPr>
            <a:picLocks noChangeAspect="1"/>
          </p:cNvPicPr>
          <p:nvPr/>
        </p:nvPicPr>
        <p:blipFill>
          <a:blip r:embed="rId3"/>
          <a:stretch>
            <a:fillRect/>
          </a:stretch>
        </p:blipFill>
        <p:spPr>
          <a:xfrm>
            <a:off x="177800" y="4289931"/>
            <a:ext cx="2076156" cy="2114134"/>
          </a:xfrm>
          <a:prstGeom prst="rect">
            <a:avLst/>
          </a:prstGeom>
        </p:spPr>
      </p:pic>
      <p:sp>
        <p:nvSpPr>
          <p:cNvPr id="18" name="AutoShape 10">
            <a:extLst>
              <a:ext uri="{FF2B5EF4-FFF2-40B4-BE49-F238E27FC236}">
                <a16:creationId xmlns:a16="http://schemas.microsoft.com/office/drawing/2014/main" id="{9F93A7A5-354E-4EC1-A690-EA6D759515B1}"/>
              </a:ext>
            </a:extLst>
          </p:cNvPr>
          <p:cNvSpPr>
            <a:spLocks/>
          </p:cNvSpPr>
          <p:nvPr/>
        </p:nvSpPr>
        <p:spPr bwMode="auto">
          <a:xfrm rot="5400000">
            <a:off x="2917761" y="2124808"/>
            <a:ext cx="304632" cy="1632244"/>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 name="AutoShape 4">
            <a:extLst>
              <a:ext uri="{FF2B5EF4-FFF2-40B4-BE49-F238E27FC236}">
                <a16:creationId xmlns:a16="http://schemas.microsoft.com/office/drawing/2014/main" id="{31B7A692-FD51-431E-9E42-7C514C10419B}"/>
              </a:ext>
            </a:extLst>
          </p:cNvPr>
          <p:cNvSpPr>
            <a:spLocks/>
          </p:cNvSpPr>
          <p:nvPr/>
        </p:nvSpPr>
        <p:spPr bwMode="auto">
          <a:xfrm rot="5400000">
            <a:off x="7773194" y="2070776"/>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latin typeface="Courier New" panose="02070309020205020404" pitchFamily="49" charset="0"/>
                <a:cs typeface="Courier New" panose="02070309020205020404" pitchFamily="49" charset="0"/>
              </a:rPr>
              <a:t>select one </a:t>
            </a:r>
            <a:r>
              <a:rPr lang="en-US" dirty="0"/>
              <a:t>requires use of the </a:t>
            </a:r>
            <a:r>
              <a:rPr lang="en-US" dirty="0">
                <a:latin typeface="Courier New" panose="02070309020205020404" pitchFamily="49" charset="0"/>
                <a:cs typeface="Courier New" panose="02070309020205020404" pitchFamily="49" charset="0"/>
              </a:rPr>
              <a:t>related by </a:t>
            </a:r>
            <a:r>
              <a:rPr lang="en-US" dirty="0"/>
              <a:t>clause</a:t>
            </a:r>
          </a:p>
          <a:p>
            <a:pPr lvl="1"/>
            <a:r>
              <a:rPr lang="en-US" dirty="0">
                <a:latin typeface="Courier New"/>
                <a:cs typeface="Courier New"/>
              </a:rPr>
              <a:t>self</a:t>
            </a:r>
            <a:r>
              <a:rPr lang="en-US" dirty="0"/>
              <a:t> is the instance for which the activity was invoked</a:t>
            </a:r>
          </a:p>
          <a:p>
            <a:endParaRPr lang="en-GB" dirty="0"/>
          </a:p>
        </p:txBody>
      </p:sp>
      <p:grpSp>
        <p:nvGrpSpPr>
          <p:cNvPr id="4" name="Group 3">
            <a:extLst>
              <a:ext uri="{FF2B5EF4-FFF2-40B4-BE49-F238E27FC236}">
                <a16:creationId xmlns:a16="http://schemas.microsoft.com/office/drawing/2014/main" id="{D0D131DE-71E1-4546-9930-AC05CF0F69C8}"/>
              </a:ext>
            </a:extLst>
          </p:cNvPr>
          <p:cNvGrpSpPr/>
          <p:nvPr/>
        </p:nvGrpSpPr>
        <p:grpSpPr>
          <a:xfrm>
            <a:off x="259954" y="2220462"/>
            <a:ext cx="8839200" cy="2698844"/>
            <a:chOff x="1371600" y="2358219"/>
            <a:chExt cx="8839200" cy="2698844"/>
          </a:xfrm>
        </p:grpSpPr>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a:latin typeface="Courier New" charset="0"/>
                  <a:ea typeface="MS PGothic" pitchFamily="34" charset="-128"/>
                  <a:cs typeface="MS PGothic" pitchFamily="34" charset="-128"/>
                </a:rPr>
                <a:t>WorkoutTimer[R4.is timed by’];</a:t>
              </a:r>
            </a:p>
          </p:txBody>
        </p:sp>
        <p:sp>
          <p:nvSpPr>
            <p:cNvPr id="196614" name="Text Box 6"/>
            <p:cNvSpPr txBox="1">
              <a:spLocks noChangeArrowheads="1"/>
            </p:cNvSpPr>
            <p:nvPr/>
          </p:nvSpPr>
          <p:spPr bwMode="auto">
            <a:xfrm>
              <a:off x="2540991" y="2439208"/>
              <a:ext cx="2304455"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Resulting instance reference</a:t>
              </a:r>
            </a:p>
          </p:txBody>
        </p:sp>
        <p:sp>
          <p:nvSpPr>
            <p:cNvPr id="196615" name="AutoShape 7"/>
            <p:cNvSpPr>
              <a:spLocks/>
            </p:cNvSpPr>
            <p:nvPr/>
          </p:nvSpPr>
          <p:spPr bwMode="auto">
            <a:xfrm rot="-5400000">
              <a:off x="3523711" y="2077497"/>
              <a:ext cx="336045" cy="2049463"/>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287333" y="3227641"/>
              <a:ext cx="259271" cy="1938338"/>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447800" y="4393120"/>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6616" name="Text Box 12"/>
            <p:cNvSpPr txBox="1">
              <a:spLocks noChangeArrowheads="1"/>
            </p:cNvSpPr>
            <p:nvPr/>
          </p:nvSpPr>
          <p:spPr bwMode="auto">
            <a:xfrm>
              <a:off x="4406899" y="4349177"/>
              <a:ext cx="209708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sp>
          <p:nvSpPr>
            <p:cNvPr id="196618" name="AutoShape 4"/>
            <p:cNvSpPr>
              <a:spLocks/>
            </p:cNvSpPr>
            <p:nvPr/>
          </p:nvSpPr>
          <p:spPr bwMode="auto">
            <a:xfrm rot="16200000">
              <a:off x="5029743" y="3168112"/>
              <a:ext cx="222755" cy="2049462"/>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352252" y="2358219"/>
              <a:ext cx="210899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Starting instance reference</a:t>
              </a:r>
            </a:p>
          </p:txBody>
        </p:sp>
        <p:sp>
          <p:nvSpPr>
            <p:cNvPr id="196621" name="AutoShape 7"/>
            <p:cNvSpPr>
              <a:spLocks/>
            </p:cNvSpPr>
            <p:nvPr/>
          </p:nvSpPr>
          <p:spPr bwMode="auto">
            <a:xfrm rot="-5400000">
              <a:off x="6247608" y="2210592"/>
              <a:ext cx="306388" cy="1676402"/>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3" name="AutoShape 4">
              <a:extLst>
                <a:ext uri="{FF2B5EF4-FFF2-40B4-BE49-F238E27FC236}">
                  <a16:creationId xmlns:a16="http://schemas.microsoft.com/office/drawing/2014/main" id="{319BBA1A-CA4D-48BA-86B2-6855C473F308}"/>
                </a:ext>
              </a:extLst>
            </p:cNvPr>
            <p:cNvSpPr>
              <a:spLocks/>
            </p:cNvSpPr>
            <p:nvPr/>
          </p:nvSpPr>
          <p:spPr bwMode="auto">
            <a:xfrm rot="16200000">
              <a:off x="3721640" y="3991452"/>
              <a:ext cx="222757" cy="350838"/>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4" name="Text Box 12">
              <a:extLst>
                <a:ext uri="{FF2B5EF4-FFF2-40B4-BE49-F238E27FC236}">
                  <a16:creationId xmlns:a16="http://schemas.microsoft.com/office/drawing/2014/main" id="{4EAC5A45-A59B-4694-AD20-D14C1BAB0919}"/>
                </a:ext>
              </a:extLst>
            </p:cNvPr>
            <p:cNvSpPr txBox="1">
              <a:spLocks noChangeArrowheads="1"/>
            </p:cNvSpPr>
            <p:nvPr/>
          </p:nvSpPr>
          <p:spPr bwMode="auto">
            <a:xfrm>
              <a:off x="2959895" y="4349177"/>
              <a:ext cx="1698623"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grpSp>
      <p:pic>
        <p:nvPicPr>
          <p:cNvPr id="3" name="Picture 2">
            <a:extLst>
              <a:ext uri="{FF2B5EF4-FFF2-40B4-BE49-F238E27FC236}">
                <a16:creationId xmlns:a16="http://schemas.microsoft.com/office/drawing/2014/main" id="{1EC4C56A-4314-41CC-ACAB-72915F13CC18}"/>
              </a:ext>
            </a:extLst>
          </p:cNvPr>
          <p:cNvPicPr>
            <a:picLocks noChangeAspect="1"/>
          </p:cNvPicPr>
          <p:nvPr/>
        </p:nvPicPr>
        <p:blipFill>
          <a:blip r:embed="rId3"/>
          <a:stretch>
            <a:fillRect/>
          </a:stretch>
        </p:blipFill>
        <p:spPr>
          <a:xfrm>
            <a:off x="6349605" y="2024506"/>
            <a:ext cx="2984485" cy="430009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a:xfrm>
            <a:off x="762000" y="1219200"/>
            <a:ext cx="8229600" cy="5105400"/>
          </a:xfrm>
        </p:spPr>
        <p:txBody>
          <a:bodyPr/>
          <a:lstStyle/>
          <a:p>
            <a:r>
              <a:rPr lang="en-US" dirty="0"/>
              <a:t>Placing too much intelligence in a tangible class often results in a complex, brittle state model.</a:t>
            </a:r>
          </a:p>
          <a:p>
            <a:endParaRPr lang="en-US" dirty="0"/>
          </a:p>
          <a:p>
            <a:r>
              <a:rPr lang="en-US" dirty="0"/>
              <a:t>It is better to drive tangible </a:t>
            </a:r>
          </a:p>
          <a:p>
            <a:r>
              <a:rPr lang="en-US" dirty="0"/>
              <a:t>classes with more abstract </a:t>
            </a:r>
          </a:p>
          <a:p>
            <a:r>
              <a:rPr lang="en-US" dirty="0"/>
              <a:t>classes. </a:t>
            </a:r>
          </a:p>
          <a:p>
            <a:endParaRPr lang="en-US" dirty="0"/>
          </a:p>
          <a:p>
            <a:r>
              <a:rPr lang="en-US" dirty="0"/>
              <a:t>You must distribute </a:t>
            </a:r>
          </a:p>
          <a:p>
            <a:r>
              <a:rPr lang="en-US" dirty="0"/>
              <a:t>intelligence among the classes to produce simple, flexible, </a:t>
            </a:r>
          </a:p>
          <a:p>
            <a:r>
              <a:rPr lang="en-US" dirty="0"/>
              <a:t>data-driven models.</a:t>
            </a:r>
          </a:p>
          <a:p>
            <a:endParaRPr lang="en-US" dirty="0"/>
          </a:p>
          <a:p>
            <a:r>
              <a:rPr lang="en-US" dirty="0"/>
              <a:t>Often, tangible classes turn out to have </a:t>
            </a:r>
          </a:p>
          <a:p>
            <a:r>
              <a:rPr lang="en-US" dirty="0"/>
              <a:t>simple, uninteresting lifecycles. </a:t>
            </a:r>
          </a:p>
        </p:txBody>
      </p:sp>
      <p:pic>
        <p:nvPicPr>
          <p:cNvPr id="3" name="Picture 2">
            <a:extLst>
              <a:ext uri="{FF2B5EF4-FFF2-40B4-BE49-F238E27FC236}">
                <a16:creationId xmlns:a16="http://schemas.microsoft.com/office/drawing/2014/main" id="{B96113C5-DDEB-453F-9B8A-32A9A61BE058}"/>
              </a:ext>
            </a:extLst>
          </p:cNvPr>
          <p:cNvPicPr>
            <a:picLocks noChangeAspect="1"/>
          </p:cNvPicPr>
          <p:nvPr/>
        </p:nvPicPr>
        <p:blipFill>
          <a:blip r:embed="rId2"/>
          <a:stretch>
            <a:fillRect/>
          </a:stretch>
        </p:blipFill>
        <p:spPr>
          <a:xfrm>
            <a:off x="4419600" y="2057400"/>
            <a:ext cx="4572000" cy="2156952"/>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graphicFrame>
        <p:nvGraphicFramePr>
          <p:cNvPr id="97" name="Object 2">
            <a:extLst>
              <a:ext uri="{FF2B5EF4-FFF2-40B4-BE49-F238E27FC236}">
                <a16:creationId xmlns:a16="http://schemas.microsoft.com/office/drawing/2014/main" id="{E5A4FC40-93D2-4A27-BDB3-F22FBCD0EF72}"/>
              </a:ext>
            </a:extLst>
          </p:cNvPr>
          <p:cNvGraphicFramePr>
            <a:graphicFrameLocks/>
          </p:cNvGraphicFramePr>
          <p:nvPr>
            <p:extLst>
              <p:ext uri="{D42A27DB-BD31-4B8C-83A1-F6EECF244321}">
                <p14:modId xmlns:p14="http://schemas.microsoft.com/office/powerpoint/2010/main" val="296362702"/>
              </p:ext>
            </p:extLst>
          </p:nvPr>
        </p:nvGraphicFramePr>
        <p:xfrm>
          <a:off x="7010400" y="2717800"/>
          <a:ext cx="1584325" cy="14224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62669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717800"/>
                        <a:ext cx="1584325"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pic>
        <p:nvPicPr>
          <p:cNvPr id="99" name="Picture 98">
            <a:extLst>
              <a:ext uri="{FF2B5EF4-FFF2-40B4-BE49-F238E27FC236}">
                <a16:creationId xmlns:a16="http://schemas.microsoft.com/office/drawing/2014/main" id="{3D8C3144-0F48-4D36-8326-739E3B346BE3}"/>
              </a:ext>
            </a:extLst>
          </p:cNvPr>
          <p:cNvPicPr>
            <a:picLocks noChangeAspect="1"/>
          </p:cNvPicPr>
          <p:nvPr/>
        </p:nvPicPr>
        <p:blipFill>
          <a:blip r:embed="rId4"/>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04" name="Picture 103">
            <a:extLst>
              <a:ext uri="{FF2B5EF4-FFF2-40B4-BE49-F238E27FC236}">
                <a16:creationId xmlns:a16="http://schemas.microsoft.com/office/drawing/2014/main" id="{AB654249-57DD-49B6-9F5D-35D5F78F5361}"/>
              </a:ext>
            </a:extLst>
          </p:cNvPr>
          <p:cNvPicPr>
            <a:picLocks noChangeAspect="1"/>
          </p:cNvPicPr>
          <p:nvPr/>
        </p:nvPicPr>
        <p:blipFill>
          <a:blip r:embed="rId2"/>
          <a:stretch>
            <a:fillRect/>
          </a:stretch>
        </p:blipFill>
        <p:spPr>
          <a:xfrm>
            <a:off x="152400" y="1136650"/>
            <a:ext cx="6161905" cy="3161905"/>
          </a:xfrm>
          <a:prstGeom prst="rect">
            <a:avLst/>
          </a:prstGeom>
        </p:spPr>
      </p:pic>
      <p:pic>
        <p:nvPicPr>
          <p:cNvPr id="106" name="Picture 105">
            <a:extLst>
              <a:ext uri="{FF2B5EF4-FFF2-40B4-BE49-F238E27FC236}">
                <a16:creationId xmlns:a16="http://schemas.microsoft.com/office/drawing/2014/main" id="{FD23A5C1-75AD-439C-92EA-660295D590C4}"/>
              </a:ext>
            </a:extLst>
          </p:cNvPr>
          <p:cNvPicPr>
            <a:picLocks noChangeAspect="1"/>
          </p:cNvPicPr>
          <p:nvPr/>
        </p:nvPicPr>
        <p:blipFill>
          <a:blip r:embed="rId3"/>
          <a:stretch>
            <a:fillRect/>
          </a:stretch>
        </p:blipFill>
        <p:spPr>
          <a:xfrm>
            <a:off x="4400019" y="4550075"/>
            <a:ext cx="3828571" cy="1600000"/>
          </a:xfrm>
          <a:prstGeom prst="rect">
            <a:avLst/>
          </a:prstGeom>
        </p:spPr>
      </p:pic>
      <p:sp>
        <p:nvSpPr>
          <p:cNvPr id="107" name="Speech Bubble: Rectangle with Corners Rounded 106">
            <a:extLst>
              <a:ext uri="{FF2B5EF4-FFF2-40B4-BE49-F238E27FC236}">
                <a16:creationId xmlns:a16="http://schemas.microsoft.com/office/drawing/2014/main" id="{C96EA1DC-E94B-48BE-8FFE-EEBEFFC34C7E}"/>
              </a:ext>
            </a:extLst>
          </p:cNvPr>
          <p:cNvSpPr/>
          <p:nvPr/>
        </p:nvSpPr>
        <p:spPr bwMode="auto">
          <a:xfrm>
            <a:off x="6629400" y="1333500"/>
            <a:ext cx="1294390" cy="533400"/>
          </a:xfrm>
          <a:prstGeom prst="wedgeRoundRectCallout">
            <a:avLst>
              <a:gd name="adj1" fmla="val -71853"/>
              <a:gd name="adj2" fmla="val 16488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Phone</a:t>
            </a:r>
          </a:p>
        </p:txBody>
      </p:sp>
      <p:sp>
        <p:nvSpPr>
          <p:cNvPr id="108" name="Speech Bubble: Rectangle with Corners Rounded 107">
            <a:extLst>
              <a:ext uri="{FF2B5EF4-FFF2-40B4-BE49-F238E27FC236}">
                <a16:creationId xmlns:a16="http://schemas.microsoft.com/office/drawing/2014/main" id="{AD3E5846-D3BD-4B3B-ABE0-023F9E87F655}"/>
              </a:ext>
            </a:extLst>
          </p:cNvPr>
          <p:cNvSpPr/>
          <p:nvPr/>
        </p:nvSpPr>
        <p:spPr bwMode="auto">
          <a:xfrm>
            <a:off x="2674021" y="4740475"/>
            <a:ext cx="837190" cy="609600"/>
          </a:xfrm>
          <a:prstGeom prst="wedgeRoundRectCallout">
            <a:avLst>
              <a:gd name="adj1" fmla="val 139966"/>
              <a:gd name="adj2" fmla="val 3958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Call</a:t>
            </a:r>
          </a:p>
        </p:txBody>
      </p:sp>
      <p:sp>
        <p:nvSpPr>
          <p:cNvPr id="109" name="Speech Bubble: Rectangle with Corners Rounded 108">
            <a:extLst>
              <a:ext uri="{FF2B5EF4-FFF2-40B4-BE49-F238E27FC236}">
                <a16:creationId xmlns:a16="http://schemas.microsoft.com/office/drawing/2014/main" id="{C2362F8E-B75E-4427-BBA5-C2A9FA31D7D1}"/>
              </a:ext>
            </a:extLst>
          </p:cNvPr>
          <p:cNvSpPr/>
          <p:nvPr/>
        </p:nvSpPr>
        <p:spPr bwMode="auto">
          <a:xfrm>
            <a:off x="7085590" y="3062040"/>
            <a:ext cx="1676400" cy="1016198"/>
          </a:xfrm>
          <a:prstGeom prst="wedgeRoundRectCallout">
            <a:avLst>
              <a:gd name="adj1" fmla="val -144318"/>
              <a:gd name="adj2" fmla="val 287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Create instance of Call</a:t>
            </a:r>
          </a:p>
        </p:txBody>
      </p:sp>
      <p:pic>
        <p:nvPicPr>
          <p:cNvPr id="111" name="Picture 110">
            <a:extLst>
              <a:ext uri="{FF2B5EF4-FFF2-40B4-BE49-F238E27FC236}">
                <a16:creationId xmlns:a16="http://schemas.microsoft.com/office/drawing/2014/main" id="{425672FC-FB0C-4D30-ACC7-66661DEDD215}"/>
              </a:ext>
            </a:extLst>
          </p:cNvPr>
          <p:cNvPicPr>
            <a:picLocks noChangeAspect="1"/>
          </p:cNvPicPr>
          <p:nvPr/>
        </p:nvPicPr>
        <p:blipFill>
          <a:blip r:embed="rId4"/>
          <a:stretch>
            <a:fillRect/>
          </a:stretch>
        </p:blipFill>
        <p:spPr>
          <a:xfrm>
            <a:off x="1657714" y="2614714"/>
            <a:ext cx="5828571" cy="1628571"/>
          </a:xfrm>
          <a:prstGeom prst="rect">
            <a:avLst/>
          </a:prstGeom>
        </p:spPr>
      </p:pic>
    </p:spTree>
    <p:extLst>
      <p:ext uri="{BB962C8B-B14F-4D97-AF65-F5344CB8AC3E}">
        <p14:creationId xmlns:p14="http://schemas.microsoft.com/office/powerpoint/2010/main" val="23192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1"/>
                                        </p:tgtEl>
                                      </p:cBhvr>
                                    </p:animEffect>
                                    <p:set>
                                      <p:cBhvr>
                                        <p:cTn id="7" dur="1" fill="hold">
                                          <p:stCondLst>
                                            <p:cond delay="499"/>
                                          </p:stCondLst>
                                        </p:cTn>
                                        <p:tgtEl>
                                          <p:spTgt spid="1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par>
                                <p:cTn id="12" presetID="10"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500"/>
                                        <p:tgtEl>
                                          <p:spTgt spid="10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500"/>
                                        <p:tgtEl>
                                          <p:spTgt spid="10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aspects of data flow:</a:t>
            </a:r>
          </a:p>
          <a:p>
            <a:pPr lvl="1"/>
            <a:r>
              <a:rPr lang="en-US" dirty="0"/>
              <a:t>Push-and-pull: Data is pushed in, and pulled out</a:t>
            </a:r>
          </a:p>
          <a:p>
            <a:pPr lvl="1"/>
            <a:r>
              <a:rPr lang="en-US" dirty="0"/>
              <a:t>Pivot: The pivot is the place where 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5240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err="1"/>
              <a:t>MaxDuration</a:t>
            </a:r>
            <a:endParaRPr lang="en-US" sz="2200" dirty="0"/>
          </a:p>
          <a:p>
            <a:pPr>
              <a:buFontTx/>
              <a:buChar char="•"/>
            </a:pPr>
            <a:r>
              <a:rPr lang="en-US" sz="2200" dirty="0" err="1"/>
              <a:t>ActualDuration</a:t>
            </a:r>
            <a:endParaRPr lang="en-US" sz="2200" dirty="0"/>
          </a:p>
          <a:p>
            <a:pPr>
              <a:buFontTx/>
              <a:buChar char="•"/>
            </a:pPr>
            <a:r>
              <a:rPr lang="en-US" sz="2200" dirty="0"/>
              <a:t>Volume</a:t>
            </a:r>
          </a:p>
          <a:p>
            <a:pPr>
              <a:buFontTx/>
              <a:buChar char="•"/>
            </a:pPr>
            <a:endParaRPr lang="en-US" sz="22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a:xfrm>
            <a:off x="6499225" y="1054100"/>
            <a:ext cx="2590800" cy="5105400"/>
          </a:xfrm>
        </p:spPr>
        <p:txBody>
          <a:bodyPr/>
          <a:lstStyle/>
          <a:p>
            <a:r>
              <a:rPr lang="en-US" dirty="0"/>
              <a:t>Avoid controller/manager state models that control everything.</a:t>
            </a:r>
          </a:p>
        </p:txBody>
      </p:sp>
      <p:pic>
        <p:nvPicPr>
          <p:cNvPr id="15" name="Picture 14">
            <a:extLst>
              <a:ext uri="{FF2B5EF4-FFF2-40B4-BE49-F238E27FC236}">
                <a16:creationId xmlns:a16="http://schemas.microsoft.com/office/drawing/2014/main" id="{753F711C-3AAD-4AF3-85CF-9C133CB23351}"/>
              </a:ext>
            </a:extLst>
          </p:cNvPr>
          <p:cNvPicPr>
            <a:picLocks noChangeAspect="1"/>
          </p:cNvPicPr>
          <p:nvPr/>
        </p:nvPicPr>
        <p:blipFill>
          <a:blip r:embed="rId2"/>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a:xfrm>
            <a:off x="762000" y="1219200"/>
            <a:ext cx="5372101" cy="5105400"/>
          </a:xfrm>
        </p:spPr>
        <p:txBody>
          <a:bodyPr/>
          <a:lstStyle/>
          <a:p>
            <a:r>
              <a:rPr lang="en-US" dirty="0"/>
              <a:t>A </a:t>
            </a:r>
            <a:r>
              <a:rPr lang="en-US" i="1" dirty="0"/>
              <a:t>state machine </a:t>
            </a:r>
            <a:r>
              <a:rPr lang="en-US" dirty="0"/>
              <a:t>is an instance-specific execution context with states and transitions specified by a </a:t>
            </a:r>
            <a:r>
              <a:rPr lang="en-US" i="1" dirty="0"/>
              <a:t>state model</a:t>
            </a:r>
            <a:r>
              <a:rPr lang="en-US" dirty="0"/>
              <a:t>.</a:t>
            </a:r>
          </a:p>
          <a:p>
            <a:r>
              <a:rPr lang="en-US"/>
              <a:t>Each </a:t>
            </a:r>
            <a:r>
              <a:rPr lang="en-US" i="1"/>
              <a:t>state </a:t>
            </a:r>
            <a:r>
              <a:rPr lang="en-US" i="1" dirty="0"/>
              <a:t>machine</a:t>
            </a:r>
            <a:r>
              <a:rPr lang="en-US" dirty="0"/>
              <a:t> has its own </a:t>
            </a:r>
            <a:r>
              <a:rPr lang="en-US" i="1" dirty="0"/>
              <a:t>current 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a:t>Concurrent Execution</a:t>
            </a:r>
          </a:p>
        </p:txBody>
      </p:sp>
      <p:sp>
        <p:nvSpPr>
          <p:cNvPr id="107523" name="Rectangle 3"/>
          <p:cNvSpPr>
            <a:spLocks noGrp="1" noChangeArrowheads="1"/>
          </p:cNvSpPr>
          <p:nvPr>
            <p:ph type="body" idx="1"/>
          </p:nvPr>
        </p:nvSpPr>
        <p:spPr>
          <a:xfrm>
            <a:off x="33338" y="1017026"/>
            <a:ext cx="5283200" cy="1158875"/>
          </a:xfrm>
        </p:spPr>
        <p:txBody>
          <a:bodyPr/>
          <a:lstStyle/>
          <a:p>
            <a:pPr lvl="1"/>
            <a:r>
              <a:rPr lang="en-US" dirty="0"/>
              <a:t>All instances execute concurrently.</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140951" y="1592312"/>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3" name="Group 2">
            <a:extLst>
              <a:ext uri="{FF2B5EF4-FFF2-40B4-BE49-F238E27FC236}">
                <a16:creationId xmlns:a16="http://schemas.microsoft.com/office/drawing/2014/main" id="{0C381FD3-4E36-44A3-906F-53C239994D8D}"/>
              </a:ext>
            </a:extLst>
          </p:cNvPr>
          <p:cNvGrpSpPr/>
          <p:nvPr/>
        </p:nvGrpSpPr>
        <p:grpSpPr>
          <a:xfrm>
            <a:off x="6016991" y="3391743"/>
            <a:ext cx="2971800" cy="2819400"/>
            <a:chOff x="3744430" y="4023654"/>
            <a:chExt cx="2971800" cy="2819400"/>
          </a:xfrm>
        </p:grpSpPr>
        <p:grpSp>
          <p:nvGrpSpPr>
            <p:cNvPr id="94" name="Group 25"/>
            <p:cNvGrpSpPr>
              <a:grpSpLocks/>
            </p:cNvGrpSpPr>
            <p:nvPr/>
          </p:nvGrpSpPr>
          <p:grpSpPr bwMode="auto">
            <a:xfrm>
              <a:off x="3744430" y="4023654"/>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grpSp>
      <p:grpSp>
        <p:nvGrpSpPr>
          <p:cNvPr id="2" name="Group 1">
            <a:extLst>
              <a:ext uri="{FF2B5EF4-FFF2-40B4-BE49-F238E27FC236}">
                <a16:creationId xmlns:a16="http://schemas.microsoft.com/office/drawing/2014/main" id="{BB56CDBC-600F-4FA0-B1C1-6648103FDFDE}"/>
              </a:ext>
            </a:extLst>
          </p:cNvPr>
          <p:cNvGrpSpPr/>
          <p:nvPr/>
        </p:nvGrpSpPr>
        <p:grpSpPr>
          <a:xfrm>
            <a:off x="3092909" y="2381251"/>
            <a:ext cx="2847975" cy="2819400"/>
            <a:chOff x="6172200" y="1828800"/>
            <a:chExt cx="2847975" cy="2819400"/>
          </a:xfrm>
        </p:grpSpPr>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grpSp>
    </p:spTree>
    <p:extLst>
      <p:ext uri="{BB962C8B-B14F-4D97-AF65-F5344CB8AC3E}">
        <p14:creationId xmlns:p14="http://schemas.microsoft.com/office/powerpoint/2010/main" val="10952376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Transitions are triggered by events sent from:</a:t>
            </a:r>
          </a:p>
          <a:p>
            <a:endParaRPr lang="en-US" altLang="ja-JP" dirty="0"/>
          </a:p>
          <a:p>
            <a:pPr lvl="1"/>
            <a:r>
              <a:rPr lang="en-US" altLang="ja-JP" dirty="0"/>
              <a:t>Other instances</a:t>
            </a:r>
          </a:p>
          <a:p>
            <a:pPr lvl="1"/>
            <a:endParaRPr lang="en-US" altLang="ja-JP" dirty="0"/>
          </a:p>
          <a:p>
            <a:pPr lvl="1"/>
            <a:r>
              <a:rPr lang="en-US" altLang="ja-JP" dirty="0"/>
              <a:t>This instance </a:t>
            </a:r>
          </a:p>
          <a:p>
            <a:pPr marL="179387" lvl="1" indent="0">
              <a:buNone/>
            </a:pPr>
            <a:endParaRPr lang="en-US" altLang="ja-JP" dirty="0"/>
          </a:p>
          <a:p>
            <a:pPr lvl="1"/>
            <a:r>
              <a:rPr lang="en-US" altLang="ja-JP" dirty="0"/>
              <a:t>Timers (delayed events)</a:t>
            </a:r>
          </a:p>
          <a:p>
            <a:pPr marL="179387" lvl="1" indent="0">
              <a:buNone/>
            </a:pPr>
            <a:endParaRPr lang="en-US" altLang="ja-JP" dirty="0"/>
          </a:p>
          <a:p>
            <a:pPr lvl="1"/>
            <a:r>
              <a:rPr lang="en-US" altLang="ja-JP" dirty="0"/>
              <a:t>Port-message activities handling incoming messages from other components, hardware,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a:xfrm>
            <a:off x="304800" y="1067717"/>
            <a:ext cx="8077200" cy="1396303"/>
          </a:xfrm>
        </p:spPr>
        <p:txBody>
          <a:bodyPr/>
          <a:lstStyle/>
          <a:p>
            <a:r>
              <a:rPr lang="en-US" dirty="0"/>
              <a:t>State machines (and their activities) run concurrently</a:t>
            </a:r>
          </a:p>
          <a:p>
            <a:pPr lvl="1"/>
            <a:r>
              <a:rPr lang="en-GB" dirty="0"/>
              <a:t>An activity can be pre-empted during execution</a:t>
            </a:r>
          </a:p>
          <a:p>
            <a:pPr lvl="1"/>
            <a:r>
              <a:rPr lang="en-US" dirty="0"/>
              <a:t>One activity may change data accessed by another</a:t>
            </a:r>
          </a:p>
          <a:p>
            <a:pPr lvl="1"/>
            <a:endParaRPr lang="en-US" dirty="0"/>
          </a:p>
        </p:txBody>
      </p:sp>
      <p:sp>
        <p:nvSpPr>
          <p:cNvPr id="12" name="Flowchart: Magnetic Disk 1"/>
          <p:cNvSpPr/>
          <p:nvPr/>
        </p:nvSpPr>
        <p:spPr bwMode="auto">
          <a:xfrm>
            <a:off x="3415494" y="2441412"/>
            <a:ext cx="1654175" cy="871537"/>
          </a:xfrm>
          <a:prstGeom prst="flowChartMagneticDisk">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dirty="0"/>
              <a:t>Instance Data</a:t>
            </a:r>
            <a:endParaRPr lang="en-GB" sz="2000" dirty="0">
              <a:solidFill>
                <a:schemeClr val="tx1"/>
              </a:solidFill>
            </a:endParaRPr>
          </a:p>
        </p:txBody>
      </p:sp>
      <p:sp>
        <p:nvSpPr>
          <p:cNvPr id="13" name="Flowchart: Card 2"/>
          <p:cNvSpPr/>
          <p:nvPr/>
        </p:nvSpPr>
        <p:spPr bwMode="auto">
          <a:xfrm>
            <a:off x="697122" y="2621560"/>
            <a:ext cx="1303112" cy="691389"/>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A</a:t>
            </a:r>
          </a:p>
        </p:txBody>
      </p:sp>
      <p:sp>
        <p:nvSpPr>
          <p:cNvPr id="14" name="Flowchart: Card 3"/>
          <p:cNvSpPr/>
          <p:nvPr/>
        </p:nvSpPr>
        <p:spPr bwMode="auto">
          <a:xfrm>
            <a:off x="6604813" y="2486675"/>
            <a:ext cx="1339813" cy="717467"/>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a:off x="2079510" y="2702356"/>
            <a:ext cx="1335984" cy="529796"/>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Modify</a:t>
            </a:r>
          </a:p>
        </p:txBody>
      </p:sp>
      <p:sp>
        <p:nvSpPr>
          <p:cNvPr id="16" name="Right Arrow 15"/>
          <p:cNvSpPr/>
          <p:nvPr/>
        </p:nvSpPr>
        <p:spPr bwMode="auto">
          <a:xfrm>
            <a:off x="5145115" y="2657257"/>
            <a:ext cx="1339813" cy="546885"/>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Read</a:t>
            </a:r>
          </a:p>
        </p:txBody>
      </p:sp>
      <p:grpSp>
        <p:nvGrpSpPr>
          <p:cNvPr id="6" name="Group 5">
            <a:extLst>
              <a:ext uri="{FF2B5EF4-FFF2-40B4-BE49-F238E27FC236}">
                <a16:creationId xmlns:a16="http://schemas.microsoft.com/office/drawing/2014/main" id="{C5A40864-434D-46AF-88B7-70BA84238074}"/>
              </a:ext>
            </a:extLst>
          </p:cNvPr>
          <p:cNvGrpSpPr/>
          <p:nvPr/>
        </p:nvGrpSpPr>
        <p:grpSpPr>
          <a:xfrm>
            <a:off x="2712629" y="3184635"/>
            <a:ext cx="3211814" cy="870050"/>
            <a:chOff x="2712629" y="3184635"/>
            <a:chExt cx="3211814" cy="870050"/>
          </a:xfrm>
        </p:grpSpPr>
        <p:sp>
          <p:nvSpPr>
            <p:cNvPr id="17" name="TextBox 16"/>
            <p:cNvSpPr txBox="1">
              <a:spLocks noChangeArrowheads="1"/>
            </p:cNvSpPr>
            <p:nvPr/>
          </p:nvSpPr>
          <p:spPr bwMode="auto">
            <a:xfrm>
              <a:off x="3732597" y="3408354"/>
              <a:ext cx="2039938" cy="646331"/>
            </a:xfrm>
            <a:prstGeom prst="rect">
              <a:avLst/>
            </a:prstGeom>
            <a:noFill/>
            <a:ln w="9525">
              <a:noFill/>
              <a:miter lim="800000"/>
              <a:headEnd/>
              <a:tailEnd/>
            </a:ln>
          </p:spPr>
          <p:txBody>
            <a:bodyPr>
              <a:prstTxWarp prst="textNoShape">
                <a:avLst/>
              </a:prstTxWarp>
              <a:spAutoFit/>
            </a:bodyPr>
            <a:lstStyle/>
            <a:p>
              <a:r>
                <a:rPr lang="en-GB" dirty="0"/>
                <a:t>Which one happens first? </a:t>
              </a:r>
            </a:p>
          </p:txBody>
        </p:sp>
        <p:cxnSp>
          <p:nvCxnSpPr>
            <p:cNvPr id="18" name="Straight Arrow Connector 17"/>
            <p:cNvCxnSpPr>
              <a:cxnSpLocks noChangeShapeType="1"/>
            </p:cNvCxnSpPr>
            <p:nvPr/>
          </p:nvCxnSpPr>
          <p:spPr bwMode="auto">
            <a:xfrm flipH="1" flipV="1">
              <a:off x="2712629" y="3204142"/>
              <a:ext cx="960453" cy="340910"/>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5145115" y="3184635"/>
              <a:ext cx="779328" cy="360417"/>
            </a:xfrm>
            <a:prstGeom prst="straightConnector1">
              <a:avLst/>
            </a:prstGeom>
            <a:noFill/>
            <a:ln w="12700">
              <a:solidFill>
                <a:schemeClr val="tx1"/>
              </a:solidFill>
              <a:round/>
              <a:headEnd/>
              <a:tailEnd type="arrow" w="med" len="med"/>
            </a:ln>
          </p:spPr>
        </p:cxnSp>
      </p:grpSp>
      <p:sp>
        <p:nvSpPr>
          <p:cNvPr id="20" name="Content Placeholder 2">
            <a:extLst>
              <a:ext uri="{FF2B5EF4-FFF2-40B4-BE49-F238E27FC236}">
                <a16:creationId xmlns:a16="http://schemas.microsoft.com/office/drawing/2014/main" id="{B61816DA-6628-457E-98B8-762AB69C03C5}"/>
              </a:ext>
            </a:extLst>
          </p:cNvPr>
          <p:cNvSpPr txBox="1">
            <a:spLocks/>
          </p:cNvSpPr>
          <p:nvPr/>
        </p:nvSpPr>
        <p:spPr bwMode="auto">
          <a:xfrm>
            <a:off x="304800" y="4115890"/>
            <a:ext cx="8077200" cy="139630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kern="0" dirty="0"/>
              <a:t>Synchronization of state machines is accomplished with events</a:t>
            </a:r>
          </a:p>
          <a:p>
            <a:pPr lvl="1"/>
            <a:r>
              <a:rPr lang="en-GB" kern="0" dirty="0"/>
              <a:t>If it is important that Activity A executes before Activity B,</a:t>
            </a:r>
          </a:p>
          <a:p>
            <a:pPr lvl="1"/>
            <a:r>
              <a:rPr lang="en-US" kern="0" dirty="0"/>
              <a:t>…the state models involved must use events to ensure it.</a:t>
            </a:r>
          </a:p>
          <a:p>
            <a:pPr lvl="1"/>
            <a:endParaRPr 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dirty="0"/>
              <a:t>Event Ordering</a:t>
            </a:r>
          </a:p>
        </p:txBody>
      </p:sp>
      <p:sp>
        <p:nvSpPr>
          <p:cNvPr id="4" name="Rectangle 3">
            <a:extLst>
              <a:ext uri="{FF2B5EF4-FFF2-40B4-BE49-F238E27FC236}">
                <a16:creationId xmlns:a16="http://schemas.microsoft.com/office/drawing/2014/main" id="{56AAABA1-7ABE-4026-87E0-278006AC4740}"/>
              </a:ext>
            </a:extLst>
          </p:cNvPr>
          <p:cNvSpPr/>
          <p:nvPr/>
        </p:nvSpPr>
        <p:spPr bwMode="auto">
          <a:xfrm>
            <a:off x="1143000" y="14478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a:t>
            </a:r>
          </a:p>
        </p:txBody>
      </p:sp>
      <p:sp>
        <p:nvSpPr>
          <p:cNvPr id="18" name="Rectangle 17">
            <a:extLst>
              <a:ext uri="{FF2B5EF4-FFF2-40B4-BE49-F238E27FC236}">
                <a16:creationId xmlns:a16="http://schemas.microsoft.com/office/drawing/2014/main" id="{A418B5CE-DCB3-4D1C-9E5F-FD95FAF69AAD}"/>
              </a:ext>
            </a:extLst>
          </p:cNvPr>
          <p:cNvSpPr/>
          <p:nvPr/>
        </p:nvSpPr>
        <p:spPr bwMode="auto">
          <a:xfrm>
            <a:off x="4076700" y="1086971"/>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5</a:t>
            </a:r>
          </a:p>
        </p:txBody>
      </p:sp>
      <p:sp>
        <p:nvSpPr>
          <p:cNvPr id="19" name="Rectangle 18">
            <a:extLst>
              <a:ext uri="{FF2B5EF4-FFF2-40B4-BE49-F238E27FC236}">
                <a16:creationId xmlns:a16="http://schemas.microsoft.com/office/drawing/2014/main" id="{823C223A-071F-4484-81E3-CE7A850CC25F}"/>
              </a:ext>
            </a:extLst>
          </p:cNvPr>
          <p:cNvSpPr/>
          <p:nvPr/>
        </p:nvSpPr>
        <p:spPr bwMode="auto">
          <a:xfrm>
            <a:off x="4800600" y="27432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4</a:t>
            </a:r>
            <a:endParaRPr kumimoji="0" lang="en-US" sz="1800" b="0" i="0" u="none" strike="noStrike" cap="none" normalizeH="0" baseline="0" dirty="0">
              <a:ln>
                <a:noFill/>
              </a:ln>
              <a:solidFill>
                <a:schemeClr val="tx1"/>
              </a:solidFill>
              <a:effectLst/>
              <a:latin typeface="Arial" charset="0"/>
            </a:endParaRPr>
          </a:p>
        </p:txBody>
      </p:sp>
      <p:cxnSp>
        <p:nvCxnSpPr>
          <p:cNvPr id="6" name="Straight Arrow Connector 5">
            <a:extLst>
              <a:ext uri="{FF2B5EF4-FFF2-40B4-BE49-F238E27FC236}">
                <a16:creationId xmlns:a16="http://schemas.microsoft.com/office/drawing/2014/main" id="{8B6C807E-4CC6-4746-9160-5E0FEBD3B419}"/>
              </a:ext>
            </a:extLst>
          </p:cNvPr>
          <p:cNvCxnSpPr>
            <a:cxnSpLocks/>
          </p:cNvCxnSpPr>
          <p:nvPr/>
        </p:nvCxnSpPr>
        <p:spPr bwMode="auto">
          <a:xfrm flipV="1">
            <a:off x="2133600" y="1219200"/>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8" name="TextBox 7">
            <a:extLst>
              <a:ext uri="{FF2B5EF4-FFF2-40B4-BE49-F238E27FC236}">
                <a16:creationId xmlns:a16="http://schemas.microsoft.com/office/drawing/2014/main" id="{7279470C-809D-4E02-9C04-DC460529F9B8}"/>
              </a:ext>
            </a:extLst>
          </p:cNvPr>
          <p:cNvSpPr txBox="1"/>
          <p:nvPr/>
        </p:nvSpPr>
        <p:spPr>
          <a:xfrm>
            <a:off x="2451847" y="1137630"/>
            <a:ext cx="609600" cy="369332"/>
          </a:xfrm>
          <a:prstGeom prst="rect">
            <a:avLst/>
          </a:prstGeom>
          <a:noFill/>
        </p:spPr>
        <p:txBody>
          <a:bodyPr wrap="square" rtlCol="0">
            <a:spAutoFit/>
          </a:bodyPr>
          <a:lstStyle/>
          <a:p>
            <a:r>
              <a:rPr lang="en-US" dirty="0"/>
              <a:t>B2</a:t>
            </a:r>
          </a:p>
        </p:txBody>
      </p:sp>
      <p:cxnSp>
        <p:nvCxnSpPr>
          <p:cNvPr id="24" name="Straight Arrow Connector 23">
            <a:extLst>
              <a:ext uri="{FF2B5EF4-FFF2-40B4-BE49-F238E27FC236}">
                <a16:creationId xmlns:a16="http://schemas.microsoft.com/office/drawing/2014/main" id="{17E4EE34-4F41-493F-8FA9-6746F7C30089}"/>
              </a:ext>
            </a:extLst>
          </p:cNvPr>
          <p:cNvCxnSpPr>
            <a:cxnSpLocks/>
          </p:cNvCxnSpPr>
          <p:nvPr/>
        </p:nvCxnSpPr>
        <p:spPr bwMode="auto">
          <a:xfrm flipV="1">
            <a:off x="2133600" y="1506962"/>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A74B597E-AA9D-4927-AD76-681D5D796496}"/>
              </a:ext>
            </a:extLst>
          </p:cNvPr>
          <p:cNvSpPr txBox="1"/>
          <p:nvPr/>
        </p:nvSpPr>
        <p:spPr>
          <a:xfrm>
            <a:off x="2756647" y="1716512"/>
            <a:ext cx="609600" cy="369332"/>
          </a:xfrm>
          <a:prstGeom prst="rect">
            <a:avLst/>
          </a:prstGeom>
          <a:noFill/>
        </p:spPr>
        <p:txBody>
          <a:bodyPr wrap="square" rtlCol="0">
            <a:spAutoFit/>
          </a:bodyPr>
          <a:lstStyle/>
          <a:p>
            <a:r>
              <a:rPr lang="en-US" dirty="0"/>
              <a:t>B4</a:t>
            </a:r>
          </a:p>
        </p:txBody>
      </p:sp>
      <p:cxnSp>
        <p:nvCxnSpPr>
          <p:cNvPr id="10" name="Straight Arrow Connector 9">
            <a:extLst>
              <a:ext uri="{FF2B5EF4-FFF2-40B4-BE49-F238E27FC236}">
                <a16:creationId xmlns:a16="http://schemas.microsoft.com/office/drawing/2014/main" id="{2E779D1C-69E0-4276-B661-426EA4D89F66}"/>
              </a:ext>
            </a:extLst>
          </p:cNvPr>
          <p:cNvCxnSpPr/>
          <p:nvPr/>
        </p:nvCxnSpPr>
        <p:spPr bwMode="auto">
          <a:xfrm>
            <a:off x="4953000" y="1801215"/>
            <a:ext cx="0" cy="97042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9EB962E5-0247-4B5E-8B82-14508928647B}"/>
              </a:ext>
            </a:extLst>
          </p:cNvPr>
          <p:cNvCxnSpPr>
            <a:endCxn id="19" idx="1"/>
          </p:cNvCxnSpPr>
          <p:nvPr/>
        </p:nvCxnSpPr>
        <p:spPr bwMode="auto">
          <a:xfrm>
            <a:off x="1752600" y="2133600"/>
            <a:ext cx="3048000" cy="9525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18E8663B-53D1-4A0B-98B8-ED548C723380}"/>
              </a:ext>
            </a:extLst>
          </p:cNvPr>
          <p:cNvSpPr txBox="1"/>
          <p:nvPr/>
        </p:nvSpPr>
        <p:spPr>
          <a:xfrm>
            <a:off x="4944035" y="2069068"/>
            <a:ext cx="609600" cy="369332"/>
          </a:xfrm>
          <a:prstGeom prst="rect">
            <a:avLst/>
          </a:prstGeom>
          <a:noFill/>
        </p:spPr>
        <p:txBody>
          <a:bodyPr wrap="square" rtlCol="0">
            <a:spAutoFit/>
          </a:bodyPr>
          <a:lstStyle/>
          <a:p>
            <a:r>
              <a:rPr lang="en-US" dirty="0"/>
              <a:t>C3</a:t>
            </a:r>
          </a:p>
        </p:txBody>
      </p:sp>
      <p:sp>
        <p:nvSpPr>
          <p:cNvPr id="31" name="TextBox 30">
            <a:extLst>
              <a:ext uri="{FF2B5EF4-FFF2-40B4-BE49-F238E27FC236}">
                <a16:creationId xmlns:a16="http://schemas.microsoft.com/office/drawing/2014/main" id="{CC8CE9E7-A1C1-4C52-96AD-467449E546CC}"/>
              </a:ext>
            </a:extLst>
          </p:cNvPr>
          <p:cNvSpPr txBox="1"/>
          <p:nvPr/>
        </p:nvSpPr>
        <p:spPr>
          <a:xfrm>
            <a:off x="1981200" y="2324100"/>
            <a:ext cx="609600" cy="369332"/>
          </a:xfrm>
          <a:prstGeom prst="rect">
            <a:avLst/>
          </a:prstGeom>
          <a:noFill/>
        </p:spPr>
        <p:txBody>
          <a:bodyPr wrap="square" rtlCol="0">
            <a:spAutoFit/>
          </a:bodyPr>
          <a:lstStyle/>
          <a:p>
            <a:r>
              <a:rPr lang="en-US" dirty="0"/>
              <a:t>C1</a:t>
            </a:r>
          </a:p>
        </p:txBody>
      </p:sp>
      <p:sp>
        <p:nvSpPr>
          <p:cNvPr id="13" name="TextBox 12">
            <a:extLst>
              <a:ext uri="{FF2B5EF4-FFF2-40B4-BE49-F238E27FC236}">
                <a16:creationId xmlns:a16="http://schemas.microsoft.com/office/drawing/2014/main" id="{65D10173-16F7-4AD5-A14F-19CDCBA644AF}"/>
              </a:ext>
            </a:extLst>
          </p:cNvPr>
          <p:cNvSpPr txBox="1"/>
          <p:nvPr/>
        </p:nvSpPr>
        <p:spPr>
          <a:xfrm>
            <a:off x="174812" y="3601571"/>
            <a:ext cx="5334000" cy="923330"/>
          </a:xfrm>
          <a:prstGeom prst="rect">
            <a:avLst/>
          </a:prstGeom>
          <a:noFill/>
        </p:spPr>
        <p:txBody>
          <a:bodyPr wrap="square" rtlCol="0">
            <a:spAutoFit/>
          </a:bodyPr>
          <a:lstStyle/>
          <a:p>
            <a:r>
              <a:rPr lang="en-US" dirty="0">
                <a:solidFill>
                  <a:schemeClr val="tx2"/>
                </a:solidFill>
              </a:rPr>
              <a:t>Events sent from one instance to another are received in the order they are generated</a:t>
            </a:r>
            <a:r>
              <a:rPr lang="en-US" dirty="0">
                <a:solidFill>
                  <a:srgbClr val="00B050"/>
                </a:solidFill>
              </a:rPr>
              <a:t>.</a:t>
            </a:r>
          </a:p>
          <a:p>
            <a:endParaRPr lang="en-US" dirty="0"/>
          </a:p>
        </p:txBody>
      </p:sp>
      <p:sp>
        <p:nvSpPr>
          <p:cNvPr id="14" name="TextBox 13">
            <a:extLst>
              <a:ext uri="{FF2B5EF4-FFF2-40B4-BE49-F238E27FC236}">
                <a16:creationId xmlns:a16="http://schemas.microsoft.com/office/drawing/2014/main" id="{B674EDE8-C5DB-40DE-8DBC-A885D7939DDC}"/>
              </a:ext>
            </a:extLst>
          </p:cNvPr>
          <p:cNvSpPr txBox="1"/>
          <p:nvPr/>
        </p:nvSpPr>
        <p:spPr>
          <a:xfrm>
            <a:off x="6176682" y="1657821"/>
            <a:ext cx="2971800" cy="1200329"/>
          </a:xfrm>
          <a:prstGeom prst="rect">
            <a:avLst/>
          </a:prstGeom>
          <a:noFill/>
        </p:spPr>
        <p:txBody>
          <a:bodyPr wrap="square" rtlCol="0">
            <a:spAutoFit/>
          </a:bodyPr>
          <a:lstStyle/>
          <a:p>
            <a:r>
              <a:rPr lang="en-US" dirty="0">
                <a:solidFill>
                  <a:schemeClr val="tx2"/>
                </a:solidFill>
              </a:rPr>
              <a:t>Events sent from one instance to multiple instances are received in an indeterminate order.</a:t>
            </a:r>
          </a:p>
        </p:txBody>
      </p:sp>
      <p:sp>
        <p:nvSpPr>
          <p:cNvPr id="15" name="TextBox 14">
            <a:extLst>
              <a:ext uri="{FF2B5EF4-FFF2-40B4-BE49-F238E27FC236}">
                <a16:creationId xmlns:a16="http://schemas.microsoft.com/office/drawing/2014/main" id="{EBC1DB28-69D1-4816-AAFE-BE5490DC1600}"/>
              </a:ext>
            </a:extLst>
          </p:cNvPr>
          <p:cNvSpPr txBox="1"/>
          <p:nvPr/>
        </p:nvSpPr>
        <p:spPr>
          <a:xfrm>
            <a:off x="381000" y="4524901"/>
            <a:ext cx="4191000" cy="1477328"/>
          </a:xfrm>
          <a:prstGeom prst="rect">
            <a:avLst/>
          </a:prstGeom>
          <a:noFill/>
        </p:spPr>
        <p:txBody>
          <a:bodyPr wrap="square" rtlCol="0">
            <a:spAutoFit/>
          </a:bodyPr>
          <a:lstStyle/>
          <a:p>
            <a:r>
              <a:rPr lang="en-US" dirty="0"/>
              <a:t>Scenario:</a:t>
            </a:r>
          </a:p>
          <a:p>
            <a:pPr marL="342900" indent="-342900">
              <a:buFont typeface="+mj-lt"/>
              <a:buAutoNum type="arabicPeriod"/>
            </a:pPr>
            <a:r>
              <a:rPr lang="en-US" dirty="0"/>
              <a:t>Instance 2 sends C1 to instance 4</a:t>
            </a:r>
          </a:p>
          <a:p>
            <a:pPr marL="342900" indent="-342900">
              <a:buFont typeface="+mj-lt"/>
              <a:buAutoNum type="arabicPeriod"/>
            </a:pPr>
            <a:r>
              <a:rPr lang="en-US" dirty="0"/>
              <a:t>Instance 2 sends B2 to instance 5</a:t>
            </a:r>
          </a:p>
          <a:p>
            <a:pPr marL="342900" indent="-342900">
              <a:buFont typeface="+mj-lt"/>
              <a:buAutoNum type="arabicPeriod"/>
            </a:pPr>
            <a:r>
              <a:rPr lang="en-US" dirty="0"/>
              <a:t>Instance 5 sends C3 to instance 4</a:t>
            </a:r>
          </a:p>
          <a:p>
            <a:pPr marL="342900" indent="-342900">
              <a:buFont typeface="+mj-lt"/>
              <a:buAutoNum type="arabicPeriod"/>
            </a:pPr>
            <a:r>
              <a:rPr lang="en-US" dirty="0"/>
              <a:t>Instance 2 sends B4 to instance 5</a:t>
            </a:r>
          </a:p>
        </p:txBody>
      </p:sp>
      <p:sp>
        <p:nvSpPr>
          <p:cNvPr id="16" name="TextBox 15">
            <a:extLst>
              <a:ext uri="{FF2B5EF4-FFF2-40B4-BE49-F238E27FC236}">
                <a16:creationId xmlns:a16="http://schemas.microsoft.com/office/drawing/2014/main" id="{077F66F0-DC10-4E80-8CEA-94993ED7EF2A}"/>
              </a:ext>
            </a:extLst>
          </p:cNvPr>
          <p:cNvSpPr txBox="1"/>
          <p:nvPr/>
        </p:nvSpPr>
        <p:spPr>
          <a:xfrm>
            <a:off x="5553635" y="4085630"/>
            <a:ext cx="2971800" cy="1477328"/>
          </a:xfrm>
          <a:prstGeom prst="rect">
            <a:avLst/>
          </a:prstGeom>
          <a:noFill/>
        </p:spPr>
        <p:txBody>
          <a:bodyPr wrap="square" rtlCol="0">
            <a:spAutoFit/>
          </a:bodyPr>
          <a:lstStyle/>
          <a:p>
            <a:r>
              <a:rPr lang="en-US" dirty="0" err="1">
                <a:solidFill>
                  <a:schemeClr val="tx2"/>
                </a:solidFill>
              </a:rPr>
              <a:t>xtUML</a:t>
            </a:r>
            <a:r>
              <a:rPr lang="en-US" dirty="0">
                <a:solidFill>
                  <a:schemeClr val="tx2"/>
                </a:solidFill>
              </a:rPr>
              <a:t> rules of execution specify </a:t>
            </a:r>
            <a:r>
              <a:rPr lang="en-US" i="1" dirty="0">
                <a:solidFill>
                  <a:schemeClr val="tx2"/>
                </a:solidFill>
              </a:rPr>
              <a:t>only</a:t>
            </a:r>
            <a:r>
              <a:rPr lang="en-US" dirty="0">
                <a:solidFill>
                  <a:schemeClr val="tx2"/>
                </a:solidFill>
              </a:rPr>
              <a:t> that:</a:t>
            </a:r>
          </a:p>
          <a:p>
            <a:r>
              <a:rPr lang="en-US" dirty="0">
                <a:solidFill>
                  <a:schemeClr val="tx2"/>
                </a:solidFill>
              </a:rPr>
              <a:t>Instance 5 receives B4 after it receives B2.</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Timers</a:t>
            </a:r>
          </a:p>
        </p:txBody>
      </p:sp>
      <p:sp>
        <p:nvSpPr>
          <p:cNvPr id="3" name="Content Placeholder 2"/>
          <p:cNvSpPr>
            <a:spLocks noGrp="1"/>
          </p:cNvSpPr>
          <p:nvPr>
            <p:ph idx="1"/>
          </p:nvPr>
        </p:nvSpPr>
        <p:spPr>
          <a:xfrm>
            <a:off x="152400" y="914400"/>
            <a:ext cx="8686800" cy="5410200"/>
          </a:xfrm>
        </p:spPr>
        <p:txBody>
          <a:bodyPr/>
          <a:lstStyle/>
          <a:p>
            <a:r>
              <a:rPr lang="en-US" dirty="0"/>
              <a:t>The current time can be read, stored, and used in computations</a:t>
            </a:r>
          </a:p>
          <a:p>
            <a:pPr marL="342900" indent="-342900">
              <a:buFont typeface="Wingdings" panose="05000000000000000000" pitchFamily="2" charset="2"/>
              <a:buChar char="§"/>
            </a:pPr>
            <a:r>
              <a:rPr lang="en-US" dirty="0"/>
              <a:t>It is an integer representing a duration beyond a defined epoch</a:t>
            </a:r>
          </a:p>
          <a:p>
            <a:pPr marL="342900" indent="-342900">
              <a:buFont typeface="Wingdings" panose="05000000000000000000" pitchFamily="2" charset="2"/>
              <a:buChar char="§"/>
            </a:pPr>
            <a:r>
              <a:rPr lang="en-US" dirty="0"/>
              <a:t>Values can be compared (x&lt;=y)… </a:t>
            </a:r>
          </a:p>
          <a:p>
            <a:pPr marL="342900" indent="-342900">
              <a:buFont typeface="Wingdings" panose="05000000000000000000" pitchFamily="2" charset="2"/>
              <a:buChar char="§"/>
            </a:pPr>
            <a:r>
              <a:rPr lang="en-US" dirty="0"/>
              <a:t>…and computed (x+5)</a:t>
            </a:r>
          </a:p>
          <a:p>
            <a:endParaRPr lang="en-US" dirty="0"/>
          </a:p>
          <a:p>
            <a:endParaRPr lang="en-US" dirty="0"/>
          </a:p>
          <a:p>
            <a:endParaRPr lang="en-US" dirty="0"/>
          </a:p>
          <a:p>
            <a:r>
              <a:rPr lang="en-US" dirty="0"/>
              <a:t>A timer can generate an event after a delay (e.g., 10 seconds)</a:t>
            </a:r>
          </a:p>
          <a:p>
            <a:pPr marL="342900" indent="-342900">
              <a:buFont typeface="Wingdings" panose="05000000000000000000" pitchFamily="2" charset="2"/>
              <a:buChar char="§"/>
            </a:pPr>
            <a:r>
              <a:rPr lang="en-US" dirty="0"/>
              <a:t>The delay specified is a minimum</a:t>
            </a:r>
          </a:p>
          <a:p>
            <a:pPr marL="342900" indent="-342900">
              <a:buFont typeface="Wingdings" panose="05000000000000000000" pitchFamily="2" charset="2"/>
              <a:buChar char="§"/>
            </a:pPr>
            <a:r>
              <a:rPr lang="en-US" dirty="0"/>
              <a:t>You may cancel a timer</a:t>
            </a:r>
          </a:p>
          <a:p>
            <a:pPr marL="882650" lvl="1" indent="-342900">
              <a:buFont typeface="Wingdings" panose="05000000000000000000" pitchFamily="2" charset="2"/>
              <a:buChar char="§"/>
            </a:pPr>
            <a:r>
              <a:rPr lang="en-US" dirty="0"/>
              <a:t>But the event may already be “in flight”</a:t>
            </a:r>
          </a:p>
          <a:p>
            <a:pPr marL="882650" lvl="1" indent="-342900">
              <a:buFont typeface="Wingdings" panose="05000000000000000000" pitchFamily="2" charset="2"/>
              <a:buChar char="§"/>
            </a:pPr>
            <a:r>
              <a:rPr lang="en-US" dirty="0"/>
              <a:t>You must account for </a:t>
            </a:r>
            <a:r>
              <a:rPr lang="en-US"/>
              <a:t>that case</a:t>
            </a:r>
            <a:endParaRPr lang="en-US" dirty="0"/>
          </a:p>
        </p:txBody>
      </p:sp>
      <p:pic>
        <p:nvPicPr>
          <p:cNvPr id="6" name="Picture 5" descr="Stopwatch">
            <a:extLst>
              <a:ext uri="{FF2B5EF4-FFF2-40B4-BE49-F238E27FC236}">
                <a16:creationId xmlns:a16="http://schemas.microsoft.com/office/drawing/2014/main" id="{035965E5-ABD1-474B-BE5F-F99AA08D32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752" y="4419600"/>
            <a:ext cx="2334455" cy="1371264"/>
          </a:xfrm>
          <a:prstGeom prst="rect">
            <a:avLst/>
          </a:prstGeom>
        </p:spPr>
      </p:pic>
      <p:pic>
        <p:nvPicPr>
          <p:cNvPr id="8" name="Picture 7" descr="Wristwatch face">
            <a:extLst>
              <a:ext uri="{FF2B5EF4-FFF2-40B4-BE49-F238E27FC236}">
                <a16:creationId xmlns:a16="http://schemas.microsoft.com/office/drawing/2014/main" id="{ED173934-6A92-4258-8E79-F20108570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9580" y="1905167"/>
            <a:ext cx="2057400" cy="1371265"/>
          </a:xfrm>
          <a:prstGeom prst="rect">
            <a:avLst/>
          </a:prstGeom>
        </p:spPr>
      </p:pic>
    </p:spTree>
    <p:extLst>
      <p:ext uri="{BB962C8B-B14F-4D97-AF65-F5344CB8AC3E}">
        <p14:creationId xmlns:p14="http://schemas.microsoft.com/office/powerpoint/2010/main" val="1759835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Use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85473</TotalTime>
  <Pages>3</Pages>
  <Words>10147</Words>
  <Application>Microsoft Office PowerPoint</Application>
  <PresentationFormat>On-screen Show (4:3)</PresentationFormat>
  <Paragraphs>2582</Paragraphs>
  <Slides>223</Slides>
  <Notes>62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223</vt:i4>
      </vt:variant>
    </vt:vector>
  </HeadingPairs>
  <TitlesOfParts>
    <vt:vector size="242"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Workshop</vt:lpstr>
      <vt:lpstr>10. Model Execution</vt:lpstr>
      <vt:lpstr>State Machines</vt:lpstr>
      <vt:lpstr>State Machines</vt:lpstr>
      <vt:lpstr>Concurrent Execution</vt:lpstr>
      <vt:lpstr>Executing the Model</vt:lpstr>
      <vt:lpstr>Communication</vt:lpstr>
      <vt:lpstr>Run-to-Completion ≠ Atomic!</vt:lpstr>
      <vt:lpstr>Event Ordering</vt:lpstr>
      <vt:lpstr>Time and 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505</cp:revision>
  <cp:lastPrinted>2014-08-31T15:12:27Z</cp:lastPrinted>
  <dcterms:created xsi:type="dcterms:W3CDTF">2014-05-05T05:30:08Z</dcterms:created>
  <dcterms:modified xsi:type="dcterms:W3CDTF">2021-01-19T21:55:21Z</dcterms:modified>
</cp:coreProperties>
</file>